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7620000" cx="10160000"/>
  <p:notesSz cx="7620000" cy="10160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youtube.com/v/gVY04NQUpxk" TargetMode="External"/><Relationship Id="rId4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94950" y="982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Cardiovascular System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1456950" y="2083150"/>
            <a:ext cx="6983575" cy="8205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heart and blood vessels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3048000"/>
            <a:ext cx="7408324" cy="423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325"/>
            <a:ext cx="4572000" cy="4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325" y="0"/>
            <a:ext cx="5418650" cy="58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71625" y="4866550"/>
            <a:ext cx="4697575" cy="27784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= bicuspid (left side)</a:t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(right side)</a:t>
            </a:r>
          </a:p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and Pulmonary are both semilunar valves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 of Blood Flow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1185325"/>
            <a:ext cx="6519325" cy="4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75" y="6593400"/>
            <a:ext cx="4508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46250" y="6660425"/>
            <a:ext cx="4348325" cy="6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*This is a good time to watch some of the heart animations and tutorials.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5900" y="6360575"/>
            <a:ext cx="2508250" cy="11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7722300" y="6485800"/>
            <a:ext cx="2242250" cy="10004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Label the heart diagram on your notes!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51050"/>
            <a:ext cx="9143999" cy="57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075" y="508125"/>
            <a:ext cx="6826349" cy="68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931325"/>
            <a:ext cx="8551324" cy="62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10300" y="305150"/>
            <a:ext cx="4697575" cy="3848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labels!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677325"/>
            <a:ext cx="5651500" cy="6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621625" y="4115150"/>
            <a:ext cx="2411575" cy="24697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valves</a:t>
            </a:r>
          </a:p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(#5 is not a valve)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677325"/>
            <a:ext cx="5651500" cy="6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429950" y="3200950"/>
            <a:ext cx="3589799" cy="34217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Pulmonary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Tricuspid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Mitral (Bicuspid)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Aortic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Heart Apex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Tainted Love…?</a:t>
            </a:r>
          </a:p>
        </p:txBody>
      </p:sp>
      <p:sp>
        <p:nvSpPr>
          <p:cNvPr id="31" name="Shape 31">
            <a:hlinkClick r:id="rId3"/>
          </p:cNvPr>
          <p:cNvSpPr/>
          <p:nvPr/>
        </p:nvSpPr>
        <p:spPr>
          <a:xfrm>
            <a:off x="1731725" y="1731225"/>
            <a:ext cx="6910749" cy="51830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610300" y="559150"/>
            <a:ext cx="3258249" cy="65796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 Circulation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delivers blood to all body cells and carries away waste</a:t>
            </a:r>
          </a:p>
          <a:p>
            <a:pPr indent="0" lvl="0" marL="0" marR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Circulation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eliminates carbon dioxide and oxygenates blood (lung pathway) </a:t>
            </a:r>
          </a:p>
          <a:p>
            <a:pPr indent="0" lvl="0" marL="0" marR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t/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325" y="677325"/>
            <a:ext cx="5979574" cy="65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29875" y="105000"/>
            <a:ext cx="9015574" cy="931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of the Heart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91600" y="1190250"/>
            <a:ext cx="4189575" cy="6645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Size – about 14 cm x 9 cm (the size of a fist). </a:t>
            </a:r>
          </a:p>
          <a:p>
            <a:pPr indent="0" lvl="0" marL="0" marR="0" rt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in the </a:t>
            </a: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mediastinum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(space between lungs, backbone, sternum), between the 2</a:t>
            </a:r>
            <a:r>
              <a:rPr lang="en-US" sz="20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rib and the 5</a:t>
            </a:r>
            <a:r>
              <a:rPr lang="en-US" sz="20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intercostal space. </a:t>
            </a:r>
          </a:p>
          <a:p>
            <a:pPr indent="0" lvl="0" marL="0" marR="0" rt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distal end of the heart is called the </a:t>
            </a: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apex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0"/>
            <a:ext cx="5418650" cy="56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440950" y="220475"/>
            <a:ext cx="9015574" cy="31065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encloses the heart (like a bag) and has 2 layers </a:t>
            </a:r>
          </a:p>
          <a:p>
            <a:pPr indent="-276577" lvl="0" marL="38100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(inner) </a:t>
            </a:r>
          </a:p>
          <a:p>
            <a:pPr indent="-276577" lvl="0" marL="38100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(outer, attached to diaphragm, sternum and vertebrae)</a:t>
            </a:r>
          </a:p>
          <a:p>
            <a:pPr indent="0" lvl="0" marL="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00" y="3418400"/>
            <a:ext cx="5715000" cy="42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610300" y="305150"/>
            <a:ext cx="9015574" cy="38685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Pericardial cavity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contains fluid for the heart to float in, reducing friction</a:t>
            </a: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of the Heart </a:t>
            </a:r>
          </a:p>
          <a:p>
            <a:pPr indent="-50800" lvl="0" marL="381000" marR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Epicardium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outer layer, reduces friction</a:t>
            </a:r>
          </a:p>
          <a:p>
            <a:pPr indent="-50800" lvl="0" marL="381000" marR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Myocardium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middle layer, mostly cardiac muscle</a:t>
            </a:r>
          </a:p>
          <a:p>
            <a:pPr indent="-50800" lvl="0" marL="381000" marR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Endocardium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inner lining, within chambers of the heart</a:t>
            </a: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4368775"/>
            <a:ext cx="4656649" cy="36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10300" y="356300"/>
            <a:ext cx="9015574" cy="9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Chambers &amp; Valves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610300" y="1321150"/>
            <a:ext cx="9015574" cy="551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262466" lvl="0" marL="381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heart is a double pump. Circulation is a double circuit: Pulmonary (lungs only) and systemic (rest of the body)</a:t>
            </a:r>
          </a:p>
          <a:p>
            <a:pPr indent="-262466" lvl="0" marL="381000" marR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has 4 chambers: </a:t>
            </a:r>
          </a:p>
          <a:p>
            <a:pPr indent="-234244" lvl="1" marL="762000" marR="0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Atria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upper chambers that receive blood returning to the heart through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 Right and Left Atrium</a:t>
            </a:r>
          </a:p>
          <a:p>
            <a:pPr indent="-234244" lvl="1" marL="762000" marR="0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Ventricles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thick, muscular lower chambers. Receive blood from the atria above them. Force (pump) blood out of the heart through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arteries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Right and left ventricle.</a:t>
            </a:r>
          </a:p>
          <a:p>
            <a:pPr indent="-262466" lvl="0" marL="381000" marR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separates the right and left sides of the heart</a:t>
            </a:r>
          </a:p>
          <a:p>
            <a:pPr indent="0" lvl="0" marL="0" marR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t/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650" y="169325"/>
            <a:ext cx="6265324" cy="67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610300" y="389800"/>
            <a:ext cx="9015574" cy="60698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262466" lvl="0" marL="381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Valves of the Heart – allow one-way flow of blood. </a:t>
            </a:r>
            <a:b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total</a:t>
            </a:r>
          </a:p>
          <a:p>
            <a:pPr indent="-262466" lvl="0" marL="381000" marR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 </a:t>
            </a:r>
            <a:r>
              <a:rPr b="1"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Atrioventricular Valves</a:t>
            </a:r>
            <a: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(AV) &amp; 2 </a:t>
            </a:r>
            <a:r>
              <a:rPr b="1"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Semilunar valves</a:t>
            </a:r>
            <a:r>
              <a:rPr b="1"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-234244" lvl="1" marL="762000" marR="0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Atrioventricular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bicuspid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left atrium and ventricle</a:t>
            </a:r>
          </a:p>
          <a:p>
            <a:pPr indent="-234244" lvl="1" marL="762000" marR="0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Atrioventricular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right atrium and ventricle</a:t>
            </a:r>
          </a:p>
          <a:p>
            <a:pPr indent="-262466" lvl="0" marL="381000" marR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Semilunar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or just </a:t>
            </a: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valve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</a:p>
          <a:p>
            <a:pPr indent="-262466" lvl="0" marL="381000" marR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Semilunar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just </a:t>
            </a: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valve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</a:p>
          <a:p>
            <a:pPr indent="0" lvl="0" marL="0" marR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t/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8D7CB3C7EB84C888F9B1E660B5D99" ma:contentTypeVersion="0" ma:contentTypeDescription="Create a new document." ma:contentTypeScope="" ma:versionID="23f543f4b432edc213e1c99d23900e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BF8FFA-753A-4C63-9266-969DC2B2C2D9}"/>
</file>

<file path=customXml/itemProps2.xml><?xml version="1.0" encoding="utf-8"?>
<ds:datastoreItem xmlns:ds="http://schemas.openxmlformats.org/officeDocument/2006/customXml" ds:itemID="{E1198DED-6C2A-4DCF-ACE4-B71B1AAF5914}"/>
</file>

<file path=customXml/itemProps3.xml><?xml version="1.0" encoding="utf-8"?>
<ds:datastoreItem xmlns:ds="http://schemas.openxmlformats.org/officeDocument/2006/customXml" ds:itemID="{CE8DDC41-C739-4684-B4BF-85D5ABF03FDD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0x0101005B68D7CB3C7EB84C888F9B1E660B5D99</vt:lpwstr>
  </property>
</Properties>
</file>